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  <p:sldMasterId id="2147483735" r:id="rId5"/>
    <p:sldMasterId id="2147483747" r:id="rId6"/>
  </p:sldMasterIdLst>
  <p:notesMasterIdLst>
    <p:notesMasterId r:id="rId54"/>
  </p:notesMasterIdLst>
  <p:sldIdLst>
    <p:sldId id="256" r:id="rId7"/>
    <p:sldId id="257" r:id="rId8"/>
    <p:sldId id="258" r:id="rId9"/>
    <p:sldId id="259" r:id="rId10"/>
    <p:sldId id="260" r:id="rId11"/>
    <p:sldId id="268" r:id="rId12"/>
    <p:sldId id="283" r:id="rId13"/>
    <p:sldId id="270" r:id="rId14"/>
    <p:sldId id="282" r:id="rId15"/>
    <p:sldId id="284" r:id="rId16"/>
    <p:sldId id="285" r:id="rId17"/>
    <p:sldId id="275" r:id="rId18"/>
    <p:sldId id="286" r:id="rId19"/>
    <p:sldId id="287" r:id="rId20"/>
    <p:sldId id="288" r:id="rId21"/>
    <p:sldId id="289" r:id="rId22"/>
    <p:sldId id="290" r:id="rId23"/>
    <p:sldId id="261" r:id="rId24"/>
    <p:sldId id="262" r:id="rId25"/>
    <p:sldId id="263" r:id="rId26"/>
    <p:sldId id="264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65" r:id="rId35"/>
    <p:sldId id="298" r:id="rId36"/>
    <p:sldId id="267" r:id="rId37"/>
    <p:sldId id="266" r:id="rId38"/>
    <p:sldId id="299" r:id="rId39"/>
    <p:sldId id="269" r:id="rId40"/>
    <p:sldId id="300" r:id="rId41"/>
    <p:sldId id="271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568" r:id="rId50"/>
    <p:sldId id="571" r:id="rId51"/>
    <p:sldId id="572" r:id="rId52"/>
    <p:sldId id="57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2" autoAdjust="0"/>
    <p:restoredTop sz="94660"/>
  </p:normalViewPr>
  <p:slideViewPr>
    <p:cSldViewPr snapToGrid="0">
      <p:cViewPr varScale="1">
        <p:scale>
          <a:sx n="90" d="100"/>
          <a:sy n="90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C751D-7D50-474F-B54D-E756A99AC214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1426B-004A-004F-A170-817B6B01F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2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7774A-8B44-4993-8370-3ABAD6AD9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35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16be6066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16be6066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92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6be6066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16be6066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0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16be6066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16be6066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773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6be6066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6be6066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52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16be6066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16be6066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79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6be6066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16be6066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80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16be6066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16be6066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94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397AD1-51EA-4A7D-B944-D12430CDE0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101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397AD1-51EA-4A7D-B944-D12430CDE0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520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397AD1-51EA-4A7D-B944-D12430CDE0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59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7774A-8B44-4993-8370-3ABAD6AD9E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3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397AD1-51EA-4A7D-B944-D12430CDE04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491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021C1-5D83-4381-A13E-891D2940B1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74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021C1-5D83-4381-A13E-891D2940B1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50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021C1-5D83-4381-A13E-891D2940B1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32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7774A-8B44-4993-8370-3ABAD6AD9E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8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7774A-8B44-4993-8370-3ABAD6AD9E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2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7774A-8B44-4993-8370-3ABAD6AD9E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6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7774A-8B44-4993-8370-3ABAD6AD9E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68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Mentoring Manual:</a:t>
            </a:r>
          </a:p>
          <a:p>
            <a:r>
              <a:rPr lang="en-US" dirty="0"/>
              <a:t>Idea One:  Some things can be taught and others must be learned</a:t>
            </a:r>
          </a:p>
          <a:p>
            <a:r>
              <a:rPr lang="en-US" dirty="0"/>
              <a:t>Idea Two:  While all journeys benefit from a sense of destination and purpose, no great adventure was ever planned in detail</a:t>
            </a:r>
          </a:p>
          <a:p>
            <a:r>
              <a:rPr lang="en-US" dirty="0"/>
              <a:t>Idea Three:  Anything worth having is worth working for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7774A-8B44-4993-8370-3ABAD6AD9E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7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734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16be6066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16be6066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56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DC22-CFCD-D942-B384-4E91B0D5F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E355D-1E4B-6F49-96BA-FF80DF7B8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0950F-866B-7444-8470-B61EB3CE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7F28B-B8CF-9246-969C-25C1C640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39E21-8420-FF40-B47B-D33DE7AB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5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43EF-898E-0549-BEDE-CF5F20F9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E4765-F363-C94A-9015-4D65C152B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1CBC4-9FD2-2C4D-8101-70565A9D7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AEAC9-81DC-9F4D-884C-5537DC8C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71F9E-BB5F-1A43-BBE2-A13AFB97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8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64DD9-E7EE-7942-BD42-5978580207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79204-110E-7145-B7B8-7C1A7B75E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0EB53-B117-3540-A8A8-D94B8B74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8BE83-B73F-E443-8FCB-E49EBF61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52F31-C209-2E4F-928A-BD1AC30E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38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eckersMaroonFinal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445794"/>
            <a:ext cx="8534400" cy="138324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i="1" baseline="0">
                <a:solidFill>
                  <a:schemeClr val="bg1"/>
                </a:solidFill>
                <a:latin typeface="Minion Pro" pitchFamily="18" charset="0"/>
                <a:cs typeface="Minion Pro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Support headline goes here. One or two lines.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501948"/>
            <a:ext cx="10363200" cy="1470025"/>
          </a:xfrm>
        </p:spPr>
        <p:txBody>
          <a:bodyPr>
            <a:normAutofit/>
          </a:bodyPr>
          <a:lstStyle>
            <a:lvl1pPr>
              <a:defRPr sz="1800" b="1" cap="all">
                <a:solidFill>
                  <a:srgbClr val="FFCC00"/>
                </a:solidFill>
                <a:latin typeface="Myriad Pro" pitchFamily="34" charset="0"/>
                <a:cs typeface="Myriad Pro" pitchFamily="34" charset="0"/>
              </a:defRPr>
            </a:lvl1pPr>
          </a:lstStyle>
          <a:p>
            <a:r>
              <a:rPr lang="en-US"/>
              <a:t>CLICK TO EDIT DEPARTMENT NAME HERE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2468053"/>
            <a:ext cx="8534400" cy="860453"/>
          </a:xfrm>
        </p:spPr>
        <p:txBody>
          <a:bodyPr>
            <a:normAutofit/>
          </a:bodyPr>
          <a:lstStyle>
            <a:lvl1pPr marL="0" indent="0" algn="ctr">
              <a:buNone/>
              <a:defRPr sz="5400" b="1" cap="all" baseline="0">
                <a:solidFill>
                  <a:srgbClr val="FFFFFF"/>
                </a:solidFill>
                <a:latin typeface="Myriad Pro" pitchFamily="34" charset="0"/>
                <a:cs typeface="Myriad Pro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pic>
        <p:nvPicPr>
          <p:cNvPr id="6" name="Picture 6" descr="LUC_reversed_color_notag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844" y="5165656"/>
            <a:ext cx="115031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522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4460" y="2912971"/>
            <a:ext cx="10629840" cy="3213193"/>
          </a:xfrm>
        </p:spPr>
        <p:txBody>
          <a:bodyPr/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3200">
                <a:latin typeface="Myriad Pro" pitchFamily="34" charset="0"/>
                <a:cs typeface="Myriad Pro" pitchFamily="34" charset="0"/>
              </a:defRPr>
            </a:lvl1pPr>
          </a:lstStyle>
          <a:p>
            <a:pPr eaLnBrk="1" hangingPunct="1"/>
            <a:r>
              <a:rPr lang="en-US" sz="3000">
                <a:cs typeface="Arial" charset="0"/>
              </a:rPr>
              <a:t>Chapter or point No. 1</a:t>
            </a:r>
          </a:p>
          <a:p>
            <a:pPr eaLnBrk="1" hangingPunct="1"/>
            <a:r>
              <a:rPr lang="en-US" sz="3000">
                <a:cs typeface="Arial" charset="0"/>
              </a:rPr>
              <a:t>Chapter or point No. 2</a:t>
            </a:r>
          </a:p>
          <a:p>
            <a:pPr eaLnBrk="1" hangingPunct="1"/>
            <a:r>
              <a:rPr lang="en-US" sz="3000">
                <a:cs typeface="Arial" charset="0"/>
              </a:rPr>
              <a:t>Chapter or point No. 3</a:t>
            </a:r>
          </a:p>
        </p:txBody>
      </p:sp>
      <p:pic>
        <p:nvPicPr>
          <p:cNvPr id="7" name="Picture 6" descr="bgrdTo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86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14462" y="1769970"/>
            <a:ext cx="10629837" cy="1143000"/>
          </a:xfrm>
        </p:spPr>
        <p:txBody>
          <a:bodyPr>
            <a:normAutofit/>
          </a:bodyPr>
          <a:lstStyle>
            <a:lvl1pPr algn="l">
              <a:defRPr sz="3600" b="1" cap="all">
                <a:solidFill>
                  <a:srgbClr val="800000"/>
                </a:solidFill>
                <a:latin typeface="Myriad Pro" pitchFamily="34" charset="0"/>
                <a:cs typeface="Myriad Pro" pitchFamily="34" charset="0"/>
              </a:defRPr>
            </a:lvl1pPr>
          </a:lstStyle>
          <a:p>
            <a:r>
              <a:rPr lang="en-US"/>
              <a:t>Overview/summary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1" y="6411503"/>
            <a:ext cx="5242983" cy="266700"/>
          </a:xfrm>
        </p:spPr>
        <p:txBody>
          <a:bodyPr lIns="0">
            <a:normAutofit/>
          </a:bodyPr>
          <a:lstStyle>
            <a:lvl1pPr marL="0" indent="0" eaLnBrk="1" hangingPunct="1">
              <a:buNone/>
              <a:defRPr sz="900" kern="900" cap="all" spc="300" baseline="0">
                <a:solidFill>
                  <a:schemeClr val="tx1">
                    <a:lumMod val="50000"/>
                    <a:lumOff val="50000"/>
                  </a:schemeClr>
                </a:solidFill>
                <a:latin typeface="Myriad Pro"/>
                <a:cs typeface="Myriad Pro"/>
              </a:defRPr>
            </a:lvl1pPr>
          </a:lstStyle>
          <a:p>
            <a:pPr eaLnBrk="1" hangingPunct="1"/>
            <a:r>
              <a:rPr lang="en-US" sz="900">
                <a:solidFill>
                  <a:srgbClr val="7F7F7F"/>
                </a:solidFill>
              </a:rPr>
              <a:t>Type LOYOLA UNIVERSITY CHICAGO, if needed</a:t>
            </a:r>
          </a:p>
        </p:txBody>
      </p:sp>
    </p:spTree>
    <p:extLst>
      <p:ext uri="{BB962C8B-B14F-4D97-AF65-F5344CB8AC3E}">
        <p14:creationId xmlns:p14="http://schemas.microsoft.com/office/powerpoint/2010/main" val="792438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0539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4460" y="2912975"/>
            <a:ext cx="10629840" cy="3213193"/>
          </a:xfrm>
        </p:spPr>
        <p:txBody>
          <a:bodyPr/>
          <a:lstStyle>
            <a:lvl1pPr marL="457189" marR="0" indent="-457189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3200">
                <a:latin typeface="Myriad Pro" pitchFamily="34" charset="0"/>
                <a:cs typeface="Myriad Pro" pitchFamily="34" charset="0"/>
              </a:defRPr>
            </a:lvl1pPr>
          </a:lstStyle>
          <a:p>
            <a:pPr eaLnBrk="1" hangingPunct="1"/>
            <a:r>
              <a:rPr lang="en-US" sz="3000" dirty="0">
                <a:cs typeface="Arial" charset="0"/>
              </a:rPr>
              <a:t>Chapter or point No. 1</a:t>
            </a:r>
          </a:p>
          <a:p>
            <a:pPr eaLnBrk="1" hangingPunct="1"/>
            <a:r>
              <a:rPr lang="en-US" sz="3000" dirty="0">
                <a:cs typeface="Arial" charset="0"/>
              </a:rPr>
              <a:t>Chapter or point No. 2</a:t>
            </a:r>
          </a:p>
          <a:p>
            <a:pPr eaLnBrk="1" hangingPunct="1"/>
            <a:r>
              <a:rPr lang="en-US" sz="3000" dirty="0">
                <a:cs typeface="Arial" charset="0"/>
              </a:rPr>
              <a:t>Chapter or point No. 3</a:t>
            </a:r>
          </a:p>
        </p:txBody>
      </p:sp>
      <p:pic>
        <p:nvPicPr>
          <p:cNvPr id="7" name="Picture 6" descr="bgrdTo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86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14464" y="1769970"/>
            <a:ext cx="10629837" cy="1143000"/>
          </a:xfrm>
        </p:spPr>
        <p:txBody>
          <a:bodyPr>
            <a:normAutofit/>
          </a:bodyPr>
          <a:lstStyle>
            <a:lvl1pPr algn="l">
              <a:defRPr sz="3600" b="1" cap="all">
                <a:solidFill>
                  <a:srgbClr val="800000"/>
                </a:solidFill>
                <a:latin typeface="Myriad Pro" pitchFamily="34" charset="0"/>
                <a:cs typeface="Myriad Pro" pitchFamily="34" charset="0"/>
              </a:defRPr>
            </a:lvl1pPr>
          </a:lstStyle>
          <a:p>
            <a:r>
              <a:rPr lang="en-US" dirty="0"/>
              <a:t>Overview/summary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3" y="6411503"/>
            <a:ext cx="5242983" cy="266700"/>
          </a:xfrm>
        </p:spPr>
        <p:txBody>
          <a:bodyPr lIns="0">
            <a:normAutofit/>
          </a:bodyPr>
          <a:lstStyle>
            <a:lvl1pPr marL="0" indent="0" eaLnBrk="1" hangingPunct="1">
              <a:buNone/>
              <a:defRPr sz="900" kern="900" cap="all" spc="300" baseline="0">
                <a:solidFill>
                  <a:schemeClr val="tx1">
                    <a:lumMod val="50000"/>
                    <a:lumOff val="50000"/>
                  </a:schemeClr>
                </a:solidFill>
                <a:latin typeface="Myriad Pro"/>
                <a:cs typeface="Myriad Pro"/>
              </a:defRPr>
            </a:lvl1pPr>
          </a:lstStyle>
          <a:p>
            <a:pPr eaLnBrk="1" hangingPunct="1"/>
            <a:r>
              <a:rPr lang="en-US" sz="900" dirty="0">
                <a:solidFill>
                  <a:srgbClr val="7F7F7F"/>
                </a:solidFill>
              </a:rPr>
              <a:t>Type LOYOLA UNIVERSITY CHICAGO, if needed</a:t>
            </a:r>
          </a:p>
        </p:txBody>
      </p:sp>
    </p:spTree>
    <p:extLst>
      <p:ext uri="{BB962C8B-B14F-4D97-AF65-F5344CB8AC3E}">
        <p14:creationId xmlns:p14="http://schemas.microsoft.com/office/powerpoint/2010/main" val="54399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9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5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35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13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5217-92F2-3C4A-93BC-124DF47A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E557F-4CE2-8947-8DB5-9C5AB014C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EFCAC-00AC-6A4F-9888-2CCFF5B8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B7804-081F-8946-83F3-F4AA15C6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4E1C7-3F6C-AC46-A2AB-2F716A9E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214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562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05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664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96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63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60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142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Oval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481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30045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Oval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Oval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9322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D8F4-C7E5-FD44-A46C-FBCA32EC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7198B-AA5E-A249-9F91-96A12D4DE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A8ABD-5BA5-884E-9BDE-C18F85C8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7416-8ECC-B44F-8723-4E15AE65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0E77F-17FC-7649-A571-78D2144D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132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88957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Oval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8776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73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543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Oval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91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2" name="Oval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Oval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68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4" name="Oval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Oval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3444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196D-4544-4B41-BBFD-AABEC6FB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7860-03A8-B540-BE19-C02845D14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13563-1A46-6F4D-B6E8-CCE66F04B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91E8F-939F-4544-87C9-38095BFF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337E6-C3FE-C645-A2D1-0EBAD6473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F3B9D-E016-B04C-B215-A4E499E8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1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E6A2-255B-2447-870A-87A3C762E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7576B-F67D-EA4F-ADBD-95612B0DB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11945-E138-654E-9DBD-57EBACCE6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B5E1C-571E-3A4C-BC55-0774A0CFE8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0831C-FC33-5346-9657-A84E8301B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F7B26-36CC-B442-8AFE-A3FBB5BE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7B7D9-2433-6742-82F4-DE949B74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DB5DF8-3A67-CA4E-B6F0-F279B873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FC8C-C708-1F48-A125-0D9893CC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3ECFC-919E-FB44-853D-956EC7B4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8FE87-1B49-6949-9CB3-F881CC88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CD90D-9548-6F4D-9DD2-A44C25DB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6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9C6DB-4211-424F-8E9A-5AE23800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37CDB-35B4-0641-A3A5-A017F326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82FA6-40A0-4A42-9132-29905533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8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25F1-B7C2-8C4E-8526-641BE6FE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7296-0B1D-5640-B550-6FEB6F4A4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31B37-0C4B-B54C-ACC4-84EB8E095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320E6-A80A-FA4A-A4EA-4ACF309B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F8588-EFE4-AF47-B43F-90BA804D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BC71C-3B09-3B40-95D6-AAED563E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6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2AA4-E892-E445-BDED-C7C153B0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89FF9-D997-3C45-830D-80D4108CE7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C0B2D-679A-AB4C-9905-62F37E323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C3BA8-8206-F447-A133-40DE0C32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03CD-31BB-F843-9924-144F4D3E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7FC82-5939-1F4E-A4E6-37A0DCD7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0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C0E4CD-5844-EF45-A07B-BD4066F4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F5596-59B1-A34D-BCED-3101AD68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5E1C-E51A-6D42-961D-A9171A90F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FCDAE-3EB5-4E74-8DEC-95EB394596C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E6163-E0A6-F449-B734-762EF142B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7FD39-8BA0-9143-9A81-3F6BD9CA5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4E415-9CD9-4568-94F1-94695590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7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7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9E6CC-2599-C844-90B3-2FD3DD98270F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0F7B3-C1A3-584B-ABD0-DD2B810F0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5091C1C-122A-43A4-9225-E336E12D02EE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sz="1800"/>
          </a:p>
        </p:txBody>
      </p:sp>
      <p:sp>
        <p:nvSpPr>
          <p:cNvPr id="12" name="Oval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5" name="Oval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185F147-90EC-47B1-858C-6FCBA91092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738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udas@luc.ed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udas@luc.ed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udas@luc.ed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4200"/>
              <a:t>Tech Initiative Update slides</a:t>
            </a:r>
            <a:br>
              <a:rPr lang="en-US" sz="4200"/>
            </a:br>
            <a:endParaRPr lang="en-US" sz="4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8569E-6267-D34D-B854-D41193F5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047" y="4657137"/>
            <a:ext cx="2011095" cy="14737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2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F08B682-3A18-4D26-A85F-4573BE8B43EA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9669" y="365125"/>
            <a:ext cx="11956868" cy="1325563"/>
          </a:xfrm>
        </p:spPr>
        <p:txBody>
          <a:bodyPr/>
          <a:lstStyle/>
          <a:p>
            <a:pPr algn="ctr"/>
            <a:r>
              <a:rPr lang="en-US" b="1" dirty="0"/>
              <a:t>Suggested </a:t>
            </a:r>
            <a:r>
              <a:rPr lang="en-US" dirty="0"/>
              <a:t>AGENDA</a:t>
            </a:r>
            <a:r>
              <a:rPr lang="en-US" b="1" dirty="0"/>
              <a:t> for </a:t>
            </a:r>
            <a:r>
              <a:rPr lang="en-US" b="1" dirty="0" err="1"/>
              <a:t>TODay’s</a:t>
            </a:r>
            <a:r>
              <a:rPr lang="en-US" b="1" dirty="0"/>
              <a:t> initial meeting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7273" y="1825625"/>
            <a:ext cx="11057710" cy="4681192"/>
          </a:xfrm>
        </p:spPr>
        <p:txBody>
          <a:bodyPr>
            <a:normAutofit/>
          </a:bodyPr>
          <a:lstStyle/>
          <a:p>
            <a:r>
              <a:rPr lang="en-US" dirty="0"/>
              <a:t>Introductions </a:t>
            </a:r>
          </a:p>
          <a:p>
            <a:r>
              <a:rPr lang="en-US" dirty="0"/>
              <a:t>Share your personal/academic/professional story         (5 min)</a:t>
            </a:r>
          </a:p>
          <a:p>
            <a:r>
              <a:rPr lang="en-US" dirty="0"/>
              <a:t>Share some hobbies and interests</a:t>
            </a:r>
          </a:p>
          <a:p>
            <a:r>
              <a:rPr lang="en-US" dirty="0"/>
              <a:t>Define your most important goals (10 min)</a:t>
            </a:r>
          </a:p>
          <a:p>
            <a:r>
              <a:rPr lang="en-US" dirty="0"/>
              <a:t>Share preferred contact information (5 min)</a:t>
            </a:r>
          </a:p>
          <a:p>
            <a:r>
              <a:rPr lang="en-US" dirty="0"/>
              <a:t>Schedule next meeting date/time/location (5 min)</a:t>
            </a:r>
          </a:p>
          <a:p>
            <a:r>
              <a:rPr lang="en-US" dirty="0"/>
              <a:t>Discuss possible agenda/topics if time  (5 min)</a:t>
            </a:r>
          </a:p>
          <a:p>
            <a:pPr marL="0" indent="0">
              <a:buNone/>
            </a:pPr>
            <a:r>
              <a:rPr lang="en-US" dirty="0"/>
              <a:t>(Mentees will be excused at the end of this session)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ight Bracket 5"/>
          <p:cNvSpPr/>
          <p:nvPr/>
        </p:nvSpPr>
        <p:spPr>
          <a:xfrm>
            <a:off x="9142642" y="1709738"/>
            <a:ext cx="200297" cy="1749198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7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F08B682-3A18-4D26-A85F-4573BE8B43EA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Mentor/mentee pilot matching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272670" y="2447109"/>
          <a:ext cx="9386036" cy="2708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r:id="rId4" imgW="5033836" imgH="1452398" progId="Excel.Sheet.12">
                  <p:embed/>
                </p:oleObj>
              </mc:Choice>
              <mc:Fallback>
                <p:oleObj name="Worksheet" r:id="rId4" imgW="5033836" imgH="1452398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2670" y="2447109"/>
                        <a:ext cx="9386036" cy="2708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4936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F08B682-3A18-4D26-A85F-4573BE8B43EA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93643" y="219350"/>
            <a:ext cx="10515600" cy="1325563"/>
          </a:xfrm>
        </p:spPr>
        <p:txBody>
          <a:bodyPr/>
          <a:lstStyle/>
          <a:p>
            <a:r>
              <a:rPr lang="en-US" b="1" dirty="0"/>
              <a:t>Resources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626841"/>
            <a:ext cx="4813664" cy="5032375"/>
          </a:xfrm>
        </p:spPr>
        <p:txBody>
          <a:bodyPr>
            <a:normAutofit/>
          </a:bodyPr>
          <a:lstStyle/>
          <a:p>
            <a:r>
              <a:rPr lang="en-US" sz="2800" dirty="0"/>
              <a:t>Lois J. Zachary –         </a:t>
            </a:r>
            <a:br>
              <a:rPr lang="en-US" sz="2800" dirty="0"/>
            </a:br>
            <a:r>
              <a:rPr lang="en-US" sz="2800" b="1" i="1" dirty="0"/>
              <a:t>The Mentee’s Guide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Lois J. Zachary –          </a:t>
            </a:r>
            <a:br>
              <a:rPr lang="en-US" sz="2800" dirty="0"/>
            </a:br>
            <a:r>
              <a:rPr lang="en-US" sz="2800" b="1" i="1" dirty="0"/>
              <a:t>The Mentor’s Guide</a:t>
            </a:r>
          </a:p>
          <a:p>
            <a:endParaRPr lang="en-US" sz="2800" dirty="0"/>
          </a:p>
          <a:p>
            <a:r>
              <a:rPr lang="en-US" sz="2800" dirty="0"/>
              <a:t>Julie Starr –                 </a:t>
            </a:r>
            <a:br>
              <a:rPr lang="en-US" sz="2800" dirty="0"/>
            </a:br>
            <a:r>
              <a:rPr lang="en-US" sz="2800" b="1" i="1" dirty="0"/>
              <a:t>The Mentoring Manual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217" y="143554"/>
            <a:ext cx="2524125" cy="479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117" y="1108031"/>
            <a:ext cx="2581275" cy="482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913" y="3505200"/>
            <a:ext cx="2133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267" y="2258251"/>
            <a:ext cx="2660964" cy="266096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948300" y="3018933"/>
            <a:ext cx="9272000" cy="2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COMPUTER SCIENCE STUDENT 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" sz="3200" b="1">
                <a:latin typeface="Montserrat"/>
                <a:ea typeface="Montserrat"/>
                <a:cs typeface="Montserrat"/>
                <a:sym typeface="Montserrat"/>
              </a:rPr>
              <a:t>ADVISORY COUNCIL</a:t>
            </a:r>
            <a:endParaRPr sz="32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3332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CS-STAC Purpose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CS-STAC is a representative body of students from undergraduate and graduate majors within the department convened to provide suggestions, reactions, insights, and opinions concerning department initiatives and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8033" y="5564033"/>
            <a:ext cx="1293972" cy="1293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80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Goals and Responsibilities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Improving the Computer Science department from within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Provide student perspectives on issues and activities under consideration by the administrative, academic, and service units within the department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Gather student feedback when requested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Show visible presence at department events, symposia, and talks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8033" y="5564033"/>
            <a:ext cx="1293972" cy="1293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88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Accomplishments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Internal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Created CS-STAC website and Slack bots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Developing growth and familiarity within the council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Meeting regularly (~once/month)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Weekly discussions and regular communication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External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Conducted research on the tutoring services offered by CS department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2">
              <a:spcBef>
                <a:spcPts val="0"/>
              </a:spcBef>
              <a:buFont typeface="Montserrat"/>
              <a:buChar char="■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Discussed potential improvements with CS faculty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2">
              <a:spcBef>
                <a:spcPts val="0"/>
              </a:spcBef>
              <a:buFont typeface="Montserrat"/>
              <a:buChar char="■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Implementing improvements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Growing presence on Loyola’s campus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Font typeface="Montserrat"/>
              <a:buChar char="■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Bringing awareness to our council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8033" y="5564033"/>
            <a:ext cx="1293972" cy="1293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5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CS-STAC 2019-2020 Focus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Create workshops focused around subjects students may find interesting outside of the classroom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Workshops on full stack development, ML, Git, Linux, data visualization, Agile/Scrum, pointers…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Partnering with local businesses and engineers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Develop a Computer Science Student Hub Blog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Student insight/testimonials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2">
              <a:spcBef>
                <a:spcPts val="0"/>
              </a:spcBef>
              <a:buFont typeface="Montserrat"/>
              <a:buChar char="■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Classes, research, experience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Current events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Networking opportunities (events, internships, jobs, etc.)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Tutoring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219170" indent="0">
              <a:spcBef>
                <a:spcPts val="2133"/>
              </a:spcBef>
              <a:spcAft>
                <a:spcPts val="2133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8033" y="5564033"/>
            <a:ext cx="1293972" cy="1293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552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Making a Presence with CS-STAC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Attending networking events around Chicago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Connecting with professionals in the industry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Making our name known at Loyola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1219170" indent="0">
              <a:spcBef>
                <a:spcPts val="2133"/>
              </a:spcBef>
              <a:spcAft>
                <a:spcPts val="2133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8033" y="5564033"/>
            <a:ext cx="1293972" cy="1293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68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201" y="203201"/>
            <a:ext cx="6451596" cy="6451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3785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Update on Technology Initiative</a:t>
            </a:r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Our Goal:  </a:t>
            </a:r>
          </a:p>
          <a:p>
            <a:pPr marL="0" indent="0">
              <a:buNone/>
            </a:pPr>
            <a:r>
              <a:rPr lang="en-US" sz="2200"/>
              <a:t>To become an important source of technology education for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/>
              <a:t>People seeking to move into a technology career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/>
              <a:t>Working professionals seeking additional skills and credentials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/>
          </a:p>
          <a:p>
            <a:pPr marL="0" indent="0">
              <a:buNone/>
            </a:pPr>
            <a:r>
              <a:rPr lang="en-US" sz="2200"/>
              <a:t>Our Approach:</a:t>
            </a:r>
          </a:p>
          <a:p>
            <a:pPr marL="0" indent="0">
              <a:buNone/>
            </a:pPr>
            <a:r>
              <a:rPr lang="en-US" sz="2200"/>
              <a:t>Offer training in a variety of non-credit and credit bearing formats that addresses evolving technology topics and skill sets in formats that meet the scheduling needs of our 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357157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Goals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provide an opportunity for young girls to learn to code as well as work to close the gender gap in computer science and related fields.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inspire our students to try new things and expand their horizons in ways they may not have previously known about.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build a network of support for both students and volunteers.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1284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Student Involvement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Volunteers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Mentors and teachers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Student Fellows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Leadership roles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1">
              <a:spcBef>
                <a:spcPts val="0"/>
              </a:spcBef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Paid positions using grant funding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36471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Jay </a:t>
            </a:r>
            <a:r>
              <a:rPr lang="en-US" dirty="0" err="1"/>
              <a:t>Wengrow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2x Loyola Alum</a:t>
            </a:r>
          </a:p>
          <a:p>
            <a:r>
              <a:rPr lang="en-US" dirty="0"/>
              <a:t>CEO, Actualize</a:t>
            </a:r>
          </a:p>
        </p:txBody>
      </p:sp>
    </p:spTree>
    <p:extLst>
      <p:ext uri="{BB962C8B-B14F-4D97-AF65-F5344CB8AC3E}">
        <p14:creationId xmlns:p14="http://schemas.microsoft.com/office/powerpoint/2010/main" val="1318672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526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45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634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3445" y="2391507"/>
            <a:ext cx="4560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Sandbox Industries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Doggyloot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Apartments.com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125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786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35" y="977044"/>
            <a:ext cx="10058400" cy="46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4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33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Update on Technology Initiative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u="sng"/>
              <a:t>Current Status</a:t>
            </a:r>
          </a:p>
          <a:p>
            <a:pPr marL="0" indent="0">
              <a:buNone/>
            </a:pPr>
            <a:r>
              <a:rPr lang="en-US" sz="2400"/>
              <a:t>We are developing: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Curriculum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Infrastructue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Effective Marketing Campaign</a:t>
            </a:r>
          </a:p>
        </p:txBody>
      </p:sp>
    </p:spTree>
    <p:extLst>
      <p:ext uri="{BB962C8B-B14F-4D97-AF65-F5344CB8AC3E}">
        <p14:creationId xmlns:p14="http://schemas.microsoft.com/office/powerpoint/2010/main" val="3906932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693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970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119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55" y="1594338"/>
            <a:ext cx="3277056" cy="39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7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440"/>
            <a:ext cx="9144000" cy="2387600"/>
          </a:xfrm>
        </p:spPr>
        <p:txBody>
          <a:bodyPr/>
          <a:lstStyle/>
          <a:p>
            <a:r>
              <a:rPr lang="en-US" dirty="0"/>
              <a:t>Opportunities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1479728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440"/>
            <a:ext cx="9144000" cy="2387600"/>
          </a:xfrm>
        </p:spPr>
        <p:txBody>
          <a:bodyPr/>
          <a:lstStyle/>
          <a:p>
            <a:r>
              <a:rPr lang="en-US" dirty="0"/>
              <a:t>Competitive Landscape</a:t>
            </a:r>
          </a:p>
        </p:txBody>
      </p:sp>
    </p:spTree>
    <p:extLst>
      <p:ext uri="{BB962C8B-B14F-4D97-AF65-F5344CB8AC3E}">
        <p14:creationId xmlns:p14="http://schemas.microsoft.com/office/powerpoint/2010/main" val="3283177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440"/>
            <a:ext cx="9144000" cy="23876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09864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7525" y="4010025"/>
            <a:ext cx="6400800" cy="1752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Highlights</a:t>
            </a:r>
            <a:br>
              <a:rPr lang="en-US" dirty="0"/>
            </a:br>
            <a:r>
              <a:rPr lang="en-US" dirty="0"/>
              <a:t>Department of Computer Science</a:t>
            </a:r>
            <a:br>
              <a:rPr lang="en-US" dirty="0"/>
            </a:br>
            <a:r>
              <a:rPr lang="en-US" dirty="0"/>
              <a:t>2018-2019</a:t>
            </a:r>
          </a:p>
        </p:txBody>
      </p:sp>
      <p:pic>
        <p:nvPicPr>
          <p:cNvPr id="1026" name="Picture 2" descr="Image result for loyola univ logo">
            <a:extLst>
              <a:ext uri="{FF2B5EF4-FFF2-40B4-BE49-F238E27FC236}">
                <a16:creationId xmlns:a16="http://schemas.microsoft.com/office/drawing/2014/main" id="{A6767D3A-EB5B-4D84-BF9F-63B4866E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48000"/>
            <a:ext cx="42862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842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Department by Numbers (2018)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825752" y="1527048"/>
            <a:ext cx="8613648" cy="4572000"/>
          </a:xfrm>
        </p:spPr>
        <p:txBody>
          <a:bodyPr>
            <a:normAutofit/>
          </a:bodyPr>
          <a:lstStyle/>
          <a:p>
            <a:r>
              <a:rPr lang="en-US" sz="4000" dirty="0"/>
              <a:t>Full-time Faculty 14 FTE</a:t>
            </a:r>
          </a:p>
          <a:p>
            <a:r>
              <a:rPr lang="en-US" sz="4000" dirty="0"/>
              <a:t>Undergraduate majors/minors: 400</a:t>
            </a:r>
          </a:p>
          <a:p>
            <a:r>
              <a:rPr lang="en-US" sz="4000" dirty="0"/>
              <a:t>Graduate students: 80</a:t>
            </a:r>
          </a:p>
          <a:p>
            <a:r>
              <a:rPr lang="en-US" sz="4000" dirty="0"/>
              <a:t>Number of Graduates</a:t>
            </a:r>
          </a:p>
          <a:p>
            <a:pPr marL="0" indent="0">
              <a:buNone/>
            </a:pPr>
            <a:r>
              <a:rPr lang="en-US" sz="4000" dirty="0"/>
              <a:t>        (</a:t>
            </a:r>
            <a:r>
              <a:rPr lang="en-US" sz="4000" dirty="0" err="1"/>
              <a:t>i</a:t>
            </a:r>
            <a:r>
              <a:rPr lang="en-US" sz="4000" dirty="0"/>
              <a:t>) BS: 76</a:t>
            </a:r>
          </a:p>
          <a:p>
            <a:pPr marL="0" indent="0">
              <a:buNone/>
            </a:pPr>
            <a:r>
              <a:rPr lang="en-US" sz="4000" dirty="0"/>
              <a:t>       (ii) MS: 45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7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Faculty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Published Research Areas</a:t>
            </a:r>
          </a:p>
          <a:p>
            <a:pPr marL="0" indent="0">
              <a:buNone/>
            </a:pPr>
            <a:r>
              <a:rPr lang="en-US" dirty="0"/>
              <a:t>Software and Systems, Big data, Security and Privacy, 	Bioinformatics, Machine Learning, and Computer Science Education.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37 journal and conference publications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25 poster presentations and 6 invited talks</a:t>
            </a:r>
          </a:p>
          <a:p>
            <a:pPr marL="274320" lvl="1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Research Grants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New Funding: $260K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Continuing Funding: $3.4 million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Funding Agencies: NSF, NIH, Kimberly Clark.</a:t>
            </a:r>
          </a:p>
          <a:p>
            <a:pPr lvl="1"/>
            <a:endParaRPr lang="en-US" sz="28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1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Update on Technology Initiative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u="sng"/>
              <a:t>Curriculum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Stackable graduate certificates in Business and Computer Science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Stackable undergraduate certificates in SCPS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Non-credit professional training in SCPS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Next up:  Bootcamps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 u="sng"/>
              <a:t>Infrastructure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New web presence (roll-out in late October)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New B2B corporate marketing unit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Working professional scheduling, plus expanded on-line </a:t>
            </a:r>
          </a:p>
        </p:txBody>
      </p:sp>
    </p:spTree>
    <p:extLst>
      <p:ext uri="{BB962C8B-B14F-4D97-AF65-F5344CB8AC3E}">
        <p14:creationId xmlns:p14="http://schemas.microsoft.com/office/powerpoint/2010/main" val="2539678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Student Engagement and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Student research: </a:t>
            </a:r>
            <a:r>
              <a:rPr lang="en-US" dirty="0"/>
              <a:t>~ 60% of the research publications co-authored with students. </a:t>
            </a:r>
          </a:p>
          <a:p>
            <a:r>
              <a:rPr lang="en-US" dirty="0">
                <a:solidFill>
                  <a:srgbClr val="FF0000"/>
                </a:solidFill>
              </a:rPr>
              <a:t>Internships: </a:t>
            </a:r>
            <a:r>
              <a:rPr lang="en-US" dirty="0"/>
              <a:t>~ 50 internships : CNA, Bosch, SEC, NSA, and startups.  .</a:t>
            </a:r>
          </a:p>
          <a:p>
            <a:r>
              <a:rPr lang="en-US" dirty="0">
                <a:solidFill>
                  <a:srgbClr val="FF0000"/>
                </a:solidFill>
              </a:rPr>
              <a:t>Student Club Activities:</a:t>
            </a:r>
            <a:r>
              <a:rPr lang="en-US" dirty="0"/>
              <a:t>  Student Advisory Council, Girls Who Code, Don’t Panic, ACM, Cybersecurity, and Data Analytics. </a:t>
            </a:r>
          </a:p>
          <a:p>
            <a:r>
              <a:rPr lang="en-US" dirty="0">
                <a:solidFill>
                  <a:srgbClr val="FF0000"/>
                </a:solidFill>
              </a:rPr>
              <a:t>Career Preparation: </a:t>
            </a:r>
            <a:r>
              <a:rPr lang="en-US" dirty="0"/>
              <a:t>Students are being assisted by Sammy Corbett in addition to Loyola Career Services.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sz="28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88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8ED1-389B-497E-B9F4-12312D9CB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A506-0200-41C7-A1F7-3EED0336A4F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25752" y="1527048"/>
            <a:ext cx="8503920" cy="479755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BS Data Science (jointly with Statistics) – fall 2019</a:t>
            </a:r>
          </a:p>
          <a:p>
            <a:pPr>
              <a:lnSpc>
                <a:spcPct val="150000"/>
              </a:lnSpc>
            </a:pPr>
            <a:r>
              <a:rPr lang="en-US" dirty="0"/>
              <a:t>Three post-bac Certificate programs</a:t>
            </a:r>
          </a:p>
          <a:p>
            <a:pPr>
              <a:lnSpc>
                <a:spcPct val="150000"/>
              </a:lnSpc>
            </a:pPr>
            <a:r>
              <a:rPr lang="en-US" dirty="0"/>
              <a:t>Dual credit offerings in two high schools. </a:t>
            </a:r>
          </a:p>
          <a:p>
            <a:pPr>
              <a:lnSpc>
                <a:spcPct val="150000"/>
              </a:lnSpc>
            </a:pPr>
            <a:r>
              <a:rPr lang="en-US" dirty="0"/>
              <a:t>Dr. Eric Chan Tin (Cybersecurity), fall 2018</a:t>
            </a:r>
          </a:p>
          <a:p>
            <a:pPr>
              <a:lnSpc>
                <a:spcPct val="150000"/>
              </a:lnSpc>
            </a:pPr>
            <a:r>
              <a:rPr lang="en-US" dirty="0"/>
              <a:t>Dr. Neil Klingensmith (IoT, architecture, operating systems), fall 2019.</a:t>
            </a:r>
          </a:p>
          <a:p>
            <a:pPr>
              <a:lnSpc>
                <a:spcPct val="150000"/>
              </a:lnSpc>
            </a:pPr>
            <a:r>
              <a:rPr lang="en-US" dirty="0"/>
              <a:t>Two new hires in fall 2020 (Machine learning, Systems)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80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EAD2-4174-4BE2-9525-C1990FAF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 Curriculum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B92A7-BDB0-4314-A882-1BAC754EDD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Major Revisions in all undergraduate majors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Computer Science, Software Engineering, Cybersecurity will require 61 credits for graduation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Information Technology will require 50 credits.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Changes to Computer Crime and Forensics minor, Computer Science minor. 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dirty="0"/>
              <a:t>Changes to Bioinformatics, Data Science majors.</a:t>
            </a:r>
          </a:p>
        </p:txBody>
      </p:sp>
    </p:spTree>
    <p:extLst>
      <p:ext uri="{BB962C8B-B14F-4D97-AF65-F5344CB8AC3E}">
        <p14:creationId xmlns:p14="http://schemas.microsoft.com/office/powerpoint/2010/main" val="2802995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9900-26D4-4B60-8294-57D05CC1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0F57F-57BA-4902-990C-DAF5E7623B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Marketing current programs</a:t>
            </a:r>
          </a:p>
          <a:p>
            <a:endParaRPr lang="en-US" dirty="0"/>
          </a:p>
          <a:p>
            <a:r>
              <a:rPr lang="en-US" dirty="0"/>
              <a:t>Graduate curriculum revisions</a:t>
            </a:r>
          </a:p>
          <a:p>
            <a:endParaRPr lang="en-US" dirty="0"/>
          </a:p>
          <a:p>
            <a:r>
              <a:rPr lang="en-US" dirty="0"/>
              <a:t>New Certificate Programs</a:t>
            </a:r>
          </a:p>
          <a:p>
            <a:endParaRPr lang="en-US" dirty="0"/>
          </a:p>
          <a:p>
            <a:r>
              <a:rPr lang="en-US" dirty="0"/>
              <a:t>New faculty hires</a:t>
            </a:r>
          </a:p>
          <a:p>
            <a:endParaRPr lang="en-US" dirty="0"/>
          </a:p>
          <a:p>
            <a:r>
              <a:rPr lang="en-US" dirty="0"/>
              <a:t>Strengthening student engagement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35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1840" y="1485900"/>
            <a:ext cx="8372211" cy="51023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Certificate Programs (3 courses)</a:t>
            </a:r>
          </a:p>
          <a:p>
            <a:pPr marL="0" indent="0">
              <a:buNone/>
            </a:pPr>
            <a:endParaRPr lang="en-US" sz="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Fall 2019:</a:t>
            </a:r>
            <a:r>
              <a:rPr lang="en-US" dirty="0"/>
              <a:t> Intro to Data Science Certificate </a:t>
            </a:r>
          </a:p>
          <a:p>
            <a:pPr lvl="2"/>
            <a:r>
              <a:rPr lang="en-US" dirty="0"/>
              <a:t>Coursework in Python, Python Data Toolkits, Databases &amp; SQL, Data Processing and Visualization.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Spring 2020: Web Design &amp; Development (WordPress)</a:t>
            </a:r>
          </a:p>
          <a:p>
            <a:pPr lvl="2"/>
            <a:r>
              <a:rPr lang="en-US" dirty="0"/>
              <a:t>Coursework in HTML/CSS, Design, Responsive Design,             </a:t>
            </a:r>
            <a:r>
              <a:rPr lang="en-US"/>
              <a:t>Content Management &amp; Hosting</a:t>
            </a:r>
            <a:r>
              <a:rPr lang="en-US" dirty="0"/>
              <a:t>, JavaScript, React</a:t>
            </a:r>
          </a:p>
          <a:p>
            <a:pPr lvl="2"/>
            <a:r>
              <a:rPr lang="en-US" dirty="0"/>
              <a:t>Awaiting Approval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Under development for Fall 2020: User Experience Design</a:t>
            </a:r>
          </a:p>
          <a:p>
            <a:pPr marL="914400" lvl="2" indent="0">
              <a:buNone/>
            </a:pPr>
            <a:endParaRPr lang="en-US" sz="1100" dirty="0"/>
          </a:p>
          <a:p>
            <a:pPr marL="914400" lvl="2" indent="0">
              <a:buNone/>
            </a:pPr>
            <a:endParaRPr lang="en-US" sz="1100" dirty="0"/>
          </a:p>
          <a:p>
            <a:pPr marL="914400" lvl="2" indent="0">
              <a:buNone/>
            </a:pPr>
            <a:endParaRPr lang="en-US" sz="1100" dirty="0"/>
          </a:p>
          <a:p>
            <a:pPr marL="914400" lvl="2" indent="0">
              <a:buNone/>
            </a:pPr>
            <a:endParaRPr lang="en-US" sz="1100" dirty="0"/>
          </a:p>
          <a:p>
            <a:pPr marL="914400" lvl="2" indent="0" algn="r">
              <a:buNone/>
            </a:pPr>
            <a:endParaRPr lang="en-US" sz="1100" dirty="0"/>
          </a:p>
          <a:p>
            <a:pPr marL="914400" lvl="2" indent="0">
              <a:buNone/>
            </a:pPr>
            <a:endParaRPr lang="en-US" sz="1100" dirty="0"/>
          </a:p>
          <a:p>
            <a:pPr marL="914400" lvl="2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1755" y="672690"/>
            <a:ext cx="7972379" cy="8132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SCPS Updates – Udayan Das </a:t>
            </a:r>
            <a:br>
              <a:rPr lang="en-US" dirty="0"/>
            </a:br>
            <a:r>
              <a:rPr lang="en-US" sz="2700" u="sng" cap="none" dirty="0">
                <a:hlinkClick r:id="rId3"/>
              </a:rPr>
              <a:t>udas@luc.edu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Loyola University Chicago</a:t>
            </a:r>
          </a:p>
        </p:txBody>
      </p:sp>
    </p:spTree>
    <p:extLst>
      <p:ext uri="{BB962C8B-B14F-4D97-AF65-F5344CB8AC3E}">
        <p14:creationId xmlns:p14="http://schemas.microsoft.com/office/powerpoint/2010/main" val="1673468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1840" y="1485900"/>
            <a:ext cx="8372211" cy="51023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Non-Credit Workshops Fall/Spring</a:t>
            </a:r>
          </a:p>
          <a:p>
            <a:pPr lvl="1"/>
            <a:r>
              <a:rPr lang="en-US" dirty="0"/>
              <a:t>Cyber Incident Response Management </a:t>
            </a:r>
          </a:p>
          <a:p>
            <a:pPr lvl="2"/>
            <a:r>
              <a:rPr lang="en-US" dirty="0"/>
              <a:t>Che Bhatia, VP Cyber Resilience, </a:t>
            </a:r>
            <a:r>
              <a:rPr lang="en-US" dirty="0" err="1"/>
              <a:t>Stroz</a:t>
            </a:r>
            <a:r>
              <a:rPr lang="en-US" dirty="0"/>
              <a:t> </a:t>
            </a:r>
            <a:r>
              <a:rPr lang="en-US" dirty="0" err="1"/>
              <a:t>Freidberg</a:t>
            </a:r>
            <a:endParaRPr lang="en-US" dirty="0"/>
          </a:p>
          <a:p>
            <a:pPr lvl="2"/>
            <a:r>
              <a:rPr lang="en-US" dirty="0"/>
              <a:t>December 10 &amp; 11, 2019; March 23 &amp; 24, 2020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Agile Software Development</a:t>
            </a:r>
          </a:p>
          <a:p>
            <a:pPr lvl="2"/>
            <a:r>
              <a:rPr lang="en-US" dirty="0"/>
              <a:t>Jessica Zuniga, Senior Agile Project Manager, Enova International</a:t>
            </a:r>
          </a:p>
          <a:p>
            <a:pPr lvl="2"/>
            <a:r>
              <a:rPr lang="en-US" dirty="0"/>
              <a:t>January 23 &amp; 24, 2020; April 23 &amp; 24, 2020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Security Architecture </a:t>
            </a:r>
          </a:p>
          <a:p>
            <a:pPr lvl="2"/>
            <a:r>
              <a:rPr lang="en-US" dirty="0"/>
              <a:t>Ammar Ahmed, Principal Architect, Cloud Technology Partners</a:t>
            </a:r>
          </a:p>
          <a:p>
            <a:pPr lvl="2"/>
            <a:r>
              <a:rPr lang="en-US" dirty="0"/>
              <a:t>Saturdays: February 22 &amp; 29, 2020; June 6 &amp; 13, 2020</a:t>
            </a:r>
          </a:p>
          <a:p>
            <a:pPr marL="914400" lvl="2" indent="0">
              <a:buNone/>
            </a:pPr>
            <a:endParaRPr lang="en-US" sz="11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1755" y="672690"/>
            <a:ext cx="7972379" cy="8132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SCPS Updates – Udayan Das </a:t>
            </a:r>
            <a:br>
              <a:rPr lang="en-US" dirty="0"/>
            </a:br>
            <a:r>
              <a:rPr lang="en-US" sz="2700" u="sng" cap="none" dirty="0">
                <a:hlinkClick r:id="rId3"/>
              </a:rPr>
              <a:t>udas@luc.edu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Loyola University Chicago</a:t>
            </a:r>
          </a:p>
        </p:txBody>
      </p:sp>
    </p:spTree>
    <p:extLst>
      <p:ext uri="{BB962C8B-B14F-4D97-AF65-F5344CB8AC3E}">
        <p14:creationId xmlns:p14="http://schemas.microsoft.com/office/powerpoint/2010/main" val="3122895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1840" y="1485900"/>
            <a:ext cx="8372211" cy="51023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Non-Credit Workshops Summer/Fall 2020</a:t>
            </a:r>
          </a:p>
          <a:p>
            <a:pPr lvl="1"/>
            <a:r>
              <a:rPr lang="en-US" dirty="0"/>
              <a:t>Developing Workshops based on PAC feedback:</a:t>
            </a:r>
          </a:p>
          <a:p>
            <a:pPr lvl="2"/>
            <a:r>
              <a:rPr lang="en-US" sz="2400" dirty="0"/>
              <a:t>Infrastructure-as-code</a:t>
            </a:r>
          </a:p>
          <a:p>
            <a:pPr lvl="2"/>
            <a:r>
              <a:rPr lang="en-US" sz="2400" dirty="0"/>
              <a:t>Design Thinking (</a:t>
            </a:r>
            <a:r>
              <a:rPr lang="en-US" sz="2400" i="1" dirty="0"/>
              <a:t>need support</a:t>
            </a:r>
            <a:r>
              <a:rPr lang="en-US" sz="2400" dirty="0"/>
              <a:t>)</a:t>
            </a:r>
          </a:p>
          <a:p>
            <a:pPr lvl="2"/>
            <a:r>
              <a:rPr lang="en-US" sz="2400" dirty="0"/>
              <a:t>Technology Ethics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Please refer Workshop Topics/Ideas, Potential Instructors/Presenters, other feedback to SCPS (Udayan)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SCPS subcommittee meeting in the Spring can be dedicated </a:t>
            </a:r>
            <a:r>
              <a:rPr lang="en-US"/>
              <a:t>to Workshops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1755" y="672690"/>
            <a:ext cx="7972379" cy="8132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SCPS Updates – Udayan Das </a:t>
            </a:r>
            <a:br>
              <a:rPr lang="en-US" dirty="0"/>
            </a:br>
            <a:r>
              <a:rPr lang="en-US" sz="2700" u="sng" cap="none" dirty="0">
                <a:hlinkClick r:id="rId3"/>
              </a:rPr>
              <a:t>udas@luc.edu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Loyola University Chicago</a:t>
            </a:r>
          </a:p>
        </p:txBody>
      </p:sp>
    </p:spTree>
    <p:extLst>
      <p:ext uri="{BB962C8B-B14F-4D97-AF65-F5344CB8AC3E}">
        <p14:creationId xmlns:p14="http://schemas.microsoft.com/office/powerpoint/2010/main" val="3587645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EF7C9-25F3-2145-8D54-46FC27E1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Optum!!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449B12-A706-3E4B-B2A4-020DEEF0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  remarks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3FE9F-8799-7D42-95B3-64EE38B0A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1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Update on Technology Initiative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u="sng"/>
              <a:t>Effective Marketing Campaign</a:t>
            </a:r>
            <a:r>
              <a:rPr lang="en-US" sz="200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In development, with funds from Enrollment Management and special fund (“AIT”)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Brand and program-specific marketing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829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Computer Science Program Advisory Council (CSPAC) Meeting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8FBEEF2-011E-4717-948F-2FD89FC6D2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25, 2019</a:t>
            </a:r>
          </a:p>
        </p:txBody>
      </p:sp>
    </p:spTree>
    <p:extLst>
      <p:ext uri="{BB962C8B-B14F-4D97-AF65-F5344CB8AC3E}">
        <p14:creationId xmlns:p14="http://schemas.microsoft.com/office/powerpoint/2010/main" val="263909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F08B682-3A18-4D26-A85F-4573BE8B43E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930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Mentor/mentee guidance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61866"/>
            <a:ext cx="10515600" cy="557526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Meetings from September 2019 – May  2020</a:t>
            </a:r>
          </a:p>
          <a:p>
            <a:pPr lvl="1"/>
            <a:r>
              <a:rPr lang="en-US" dirty="0"/>
              <a:t>8 - 9 meetings</a:t>
            </a:r>
          </a:p>
          <a:p>
            <a:pPr lvl="1"/>
            <a:r>
              <a:rPr lang="en-US" dirty="0"/>
              <a:t>Face-to-face, video conference, site visit, professional event</a:t>
            </a:r>
          </a:p>
          <a:p>
            <a:pPr lvl="1"/>
            <a:r>
              <a:rPr lang="en-US" dirty="0"/>
              <a:t>Duration (1 hour meeting, longer for site/shadow visit or professional event)</a:t>
            </a:r>
          </a:p>
          <a:p>
            <a:r>
              <a:rPr lang="en-US" sz="2800" dirty="0"/>
              <a:t>Suggested Phases</a:t>
            </a:r>
          </a:p>
          <a:p>
            <a:pPr lvl="1"/>
            <a:r>
              <a:rPr lang="en-US" dirty="0"/>
              <a:t>Beginning (3):  Get to know each other, build trust, set expectations</a:t>
            </a:r>
          </a:p>
          <a:p>
            <a:pPr lvl="1"/>
            <a:r>
              <a:rPr lang="en-US" dirty="0"/>
              <a:t>Middle (4):  Most productive, mutual trust and sharing of concerns, test/challenge ideas, strategize about career options and planning</a:t>
            </a:r>
          </a:p>
          <a:p>
            <a:pPr lvl="1"/>
            <a:r>
              <a:rPr lang="en-US" dirty="0"/>
              <a:t>Wrap-up (2):   Formal relationship winds down, determine future contact</a:t>
            </a:r>
          </a:p>
          <a:p>
            <a:r>
              <a:rPr lang="en-US" sz="2800" dirty="0"/>
              <a:t>Suggested Checkpoints</a:t>
            </a:r>
          </a:p>
          <a:p>
            <a:pPr lvl="1"/>
            <a:r>
              <a:rPr lang="en-US" dirty="0"/>
              <a:t>What’s working well? What needs to be changed?</a:t>
            </a:r>
          </a:p>
          <a:p>
            <a:pPr lvl="1"/>
            <a:r>
              <a:rPr lang="en-US" dirty="0"/>
              <a:t>How do we feel about the structure, format, activities of our pairing?</a:t>
            </a:r>
          </a:p>
          <a:p>
            <a:pPr lvl="1"/>
            <a:r>
              <a:rPr lang="en-US" dirty="0"/>
              <a:t>What other topics/activities may be helpful that we haven’t tried?</a:t>
            </a:r>
          </a:p>
          <a:p>
            <a:r>
              <a:rPr lang="en-US" sz="2800" dirty="0"/>
              <a:t>Mid-Point and End of Year Survey </a:t>
            </a:r>
          </a:p>
          <a:p>
            <a:r>
              <a:rPr lang="en-US" sz="2800" dirty="0"/>
              <a:t>What to do if there is a mismatch?</a:t>
            </a:r>
            <a:endParaRPr lang="en-US" dirty="0"/>
          </a:p>
          <a:p>
            <a:pPr lvl="1"/>
            <a:r>
              <a:rPr lang="en-US" dirty="0"/>
              <a:t>Contact Bob Yacobellis or Susan Malisch</a:t>
            </a:r>
          </a:p>
        </p:txBody>
      </p:sp>
    </p:spTree>
    <p:extLst>
      <p:ext uri="{BB962C8B-B14F-4D97-AF65-F5344CB8AC3E}">
        <p14:creationId xmlns:p14="http://schemas.microsoft.com/office/powerpoint/2010/main" val="385820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F08B682-3A18-4D26-A85F-4573BE8B43EA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GUIDelines</a:t>
            </a:r>
            <a:r>
              <a:rPr lang="en-US" b="1" dirty="0"/>
              <a:t> for Mentees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11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Own the relationship. Schedule the meetings.  </a:t>
            </a:r>
          </a:p>
          <a:p>
            <a:pPr lvl="1"/>
            <a:r>
              <a:rPr lang="en-US" dirty="0"/>
              <a:t>Share an agenda.</a:t>
            </a:r>
          </a:p>
          <a:p>
            <a:pPr lvl="1"/>
            <a:r>
              <a:rPr lang="en-US" dirty="0"/>
              <a:t>Summarize the conversation and any actions; thank them for their time.</a:t>
            </a:r>
          </a:p>
          <a:p>
            <a:pPr lvl="1"/>
            <a:r>
              <a:rPr lang="en-US" dirty="0"/>
              <a:t>Schedule the next meeting.</a:t>
            </a:r>
          </a:p>
          <a:p>
            <a:r>
              <a:rPr lang="en-US" dirty="0"/>
              <a:t>Be reliable, respectful, grateful.</a:t>
            </a:r>
          </a:p>
          <a:p>
            <a:pPr lvl="1"/>
            <a:r>
              <a:rPr lang="en-US" dirty="0"/>
              <a:t>Mentors are busy.  Use their time wisely.  They may have to reschedule from time-to-time to meet business needs.</a:t>
            </a:r>
          </a:p>
          <a:p>
            <a:pPr lvl="1"/>
            <a:r>
              <a:rPr lang="en-US" dirty="0"/>
              <a:t>Things come up.  Don’t be a no-show.  Reschedule as a last resort.</a:t>
            </a:r>
          </a:p>
          <a:p>
            <a:r>
              <a:rPr lang="en-US" dirty="0"/>
              <a:t>Build your “diary” and reflection document.</a:t>
            </a:r>
          </a:p>
          <a:p>
            <a:pPr lvl="1"/>
            <a:r>
              <a:rPr lang="en-US" dirty="0"/>
              <a:t>Use your summaries.</a:t>
            </a:r>
          </a:p>
          <a:p>
            <a:pPr lvl="1"/>
            <a:r>
              <a:rPr lang="en-US" dirty="0"/>
              <a:t>Add your reflections.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4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5F08B682-3A18-4D26-A85F-4573BE8B43EA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GUIDelines</a:t>
            </a:r>
            <a:r>
              <a:rPr lang="en-US" b="1" dirty="0"/>
              <a:t> for Mentors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11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Engage with your mentee</a:t>
            </a:r>
          </a:p>
          <a:p>
            <a:pPr lvl="1"/>
            <a:r>
              <a:rPr lang="en-US" dirty="0"/>
              <a:t>Be a resource.</a:t>
            </a:r>
          </a:p>
          <a:p>
            <a:pPr lvl="1"/>
            <a:r>
              <a:rPr lang="en-US" dirty="0"/>
              <a:t>Share your personal and professional experiences and advice.</a:t>
            </a:r>
          </a:p>
          <a:p>
            <a:pPr lvl="1"/>
            <a:r>
              <a:rPr lang="en-US" dirty="0"/>
              <a:t>You don’t have to have all the answers.  </a:t>
            </a:r>
          </a:p>
          <a:p>
            <a:pPr lvl="1"/>
            <a:r>
              <a:rPr lang="en-US" dirty="0"/>
              <a:t>Ask questions.  Listen.</a:t>
            </a:r>
          </a:p>
          <a:p>
            <a:r>
              <a:rPr lang="en-US" dirty="0"/>
              <a:t>Some Characteristics of Good Mentoring Relationships</a:t>
            </a:r>
          </a:p>
          <a:p>
            <a:pPr marL="685800" lvl="2" indent="0">
              <a:buNone/>
            </a:pPr>
            <a:r>
              <a:rPr lang="en-US" dirty="0"/>
              <a:t>(From “</a:t>
            </a:r>
            <a:r>
              <a:rPr lang="en-US" b="1" i="1" dirty="0"/>
              <a:t>The Mentee’s Guide: Making Mentoring Work for You</a:t>
            </a:r>
            <a:r>
              <a:rPr lang="en-US" dirty="0"/>
              <a:t>”, by Lois J. Zachary)</a:t>
            </a:r>
          </a:p>
          <a:p>
            <a:pPr lvl="1"/>
            <a:r>
              <a:rPr lang="en-US" dirty="0"/>
              <a:t>Reciprocity</a:t>
            </a:r>
          </a:p>
          <a:p>
            <a:pPr lvl="1"/>
            <a:r>
              <a:rPr lang="en-US" dirty="0"/>
              <a:t>Learning</a:t>
            </a:r>
          </a:p>
          <a:p>
            <a:pPr lvl="1"/>
            <a:r>
              <a:rPr lang="en-US" dirty="0"/>
              <a:t>Relationship</a:t>
            </a:r>
          </a:p>
          <a:p>
            <a:pPr lvl="1"/>
            <a:r>
              <a:rPr lang="en-US" dirty="0"/>
              <a:t>Partnership</a:t>
            </a:r>
          </a:p>
          <a:p>
            <a:pPr lvl="1"/>
            <a:r>
              <a:rPr lang="en-US" dirty="0"/>
              <a:t>Collaboration</a:t>
            </a:r>
          </a:p>
          <a:p>
            <a:pPr lvl="1"/>
            <a:r>
              <a:rPr lang="en-US" dirty="0"/>
              <a:t>Mutually defined goals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91161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B4F14AEADCFC49858A1619CE165671" ma:contentTypeVersion="10" ma:contentTypeDescription="Create a new document." ma:contentTypeScope="" ma:versionID="7ee98113b5adbf46edda4ff936b5ed75">
  <xsd:schema xmlns:xsd="http://www.w3.org/2001/XMLSchema" xmlns:xs="http://www.w3.org/2001/XMLSchema" xmlns:p="http://schemas.microsoft.com/office/2006/metadata/properties" xmlns:ns3="ce1f0c4b-5b9e-478e-9927-c452008cc75f" targetNamespace="http://schemas.microsoft.com/office/2006/metadata/properties" ma:root="true" ma:fieldsID="08fe4eac5bf0947f48b0ccc7e792b5aa" ns3:_="">
    <xsd:import namespace="ce1f0c4b-5b9e-478e-9927-c452008cc7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1f0c4b-5b9e-478e-9927-c452008cc7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F7290F-A519-41BA-AA06-1C63E361F4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7603B5-3049-4690-8A12-3558A7AAAAC4}">
  <ds:schemaRefs>
    <ds:schemaRef ds:uri="http://purl.org/dc/terms/"/>
    <ds:schemaRef ds:uri="ce1f0c4b-5b9e-478e-9927-c452008cc75f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A11CAA5-5291-4677-A1E8-CE82FB37BA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1f0c4b-5b9e-478e-9927-c452008cc7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{86F8EC64-836D-8A4B-A29F-F09A23F0DDB7}tf10001073</Template>
  <TotalTime>29</TotalTime>
  <Words>1476</Words>
  <Application>Microsoft Office PowerPoint</Application>
  <PresentationFormat>Widescreen</PresentationFormat>
  <Paragraphs>265</Paragraphs>
  <Slides>47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Arial</vt:lpstr>
      <vt:lpstr>Calibri</vt:lpstr>
      <vt:lpstr>Calibri Light</vt:lpstr>
      <vt:lpstr>Georgia</vt:lpstr>
      <vt:lpstr>Minion Pro</vt:lpstr>
      <vt:lpstr>Montserrat</vt:lpstr>
      <vt:lpstr>Myriad Pro</vt:lpstr>
      <vt:lpstr>Wingdings</vt:lpstr>
      <vt:lpstr>Wingdings 2</vt:lpstr>
      <vt:lpstr>Office Theme</vt:lpstr>
      <vt:lpstr>1_Office Theme</vt:lpstr>
      <vt:lpstr>Civic</vt:lpstr>
      <vt:lpstr>Worksheet</vt:lpstr>
      <vt:lpstr>Tech Initiative Update slides </vt:lpstr>
      <vt:lpstr>Update on Technology Initiative</vt:lpstr>
      <vt:lpstr>Update on Technology Initiative</vt:lpstr>
      <vt:lpstr>Update on Technology Initiative</vt:lpstr>
      <vt:lpstr>Update on Technology Initiative</vt:lpstr>
      <vt:lpstr>PowerPoint Presentation</vt:lpstr>
      <vt:lpstr>Mentor/mentee guidance</vt:lpstr>
      <vt:lpstr>GUIDelines for Mentees</vt:lpstr>
      <vt:lpstr>GUIDelines for Mentors</vt:lpstr>
      <vt:lpstr>Suggested AGENDA for TODay’s initial meeting</vt:lpstr>
      <vt:lpstr>Mentor/mentee pilot matching</vt:lpstr>
      <vt:lpstr>Resources</vt:lpstr>
      <vt:lpstr>PowerPoint Presentation</vt:lpstr>
      <vt:lpstr>CS-STAC Purpose</vt:lpstr>
      <vt:lpstr>Goals and Responsibilities</vt:lpstr>
      <vt:lpstr>Accomplishments</vt:lpstr>
      <vt:lpstr>CS-STAC 2019-2020 Focus </vt:lpstr>
      <vt:lpstr>Making a Presence with CS-STAC</vt:lpstr>
      <vt:lpstr>PowerPoint Presentation</vt:lpstr>
      <vt:lpstr>Goals</vt:lpstr>
      <vt:lpstr>Student Involvement</vt:lpstr>
      <vt:lpstr>Jay Wengrow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Opportunities &amp; Challenges</vt:lpstr>
      <vt:lpstr>Competitive Landscape</vt:lpstr>
      <vt:lpstr>Questions?</vt:lpstr>
      <vt:lpstr>Highlights Department of Computer Science 2018-2019</vt:lpstr>
      <vt:lpstr>Department by Numbers (2018)</vt:lpstr>
      <vt:lpstr>Faculty Highlights</vt:lpstr>
      <vt:lpstr>Student Engagement and Highlights</vt:lpstr>
      <vt:lpstr>Programs and People</vt:lpstr>
      <vt:lpstr>Undergraduate Curriculum</vt:lpstr>
      <vt:lpstr>2020 plans</vt:lpstr>
      <vt:lpstr>SCPS Updates – Udayan Das  udas@luc.edu </vt:lpstr>
      <vt:lpstr>SCPS Updates – Udayan Das  udas@luc.edu </vt:lpstr>
      <vt:lpstr>SCPS Updates – Udayan Das  udas@luc.edu </vt:lpstr>
      <vt:lpstr>Concluding  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Initiative Update slides </dc:title>
  <dc:creator>Sekharan, Chandra</dc:creator>
  <cp:lastModifiedBy>Sekharan, Chandra</cp:lastModifiedBy>
  <cp:revision>5</cp:revision>
  <dcterms:created xsi:type="dcterms:W3CDTF">2019-09-24T22:31:48Z</dcterms:created>
  <dcterms:modified xsi:type="dcterms:W3CDTF">2019-09-25T01:02:22Z</dcterms:modified>
</cp:coreProperties>
</file>